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9"/>
  </p:notesMasterIdLst>
  <p:sldIdLst>
    <p:sldId id="257" r:id="rId4"/>
    <p:sldId id="260" r:id="rId5"/>
    <p:sldId id="2076138147" r:id="rId6"/>
    <p:sldId id="278" r:id="rId7"/>
    <p:sldId id="262" r:id="rId8"/>
    <p:sldId id="2076138149" r:id="rId9"/>
    <p:sldId id="2076138152" r:id="rId10"/>
    <p:sldId id="2076138153" r:id="rId11"/>
    <p:sldId id="258" r:id="rId12"/>
    <p:sldId id="263" r:id="rId13"/>
    <p:sldId id="277" r:id="rId14"/>
    <p:sldId id="261" r:id="rId15"/>
    <p:sldId id="259" r:id="rId16"/>
    <p:sldId id="264" r:id="rId17"/>
    <p:sldId id="265" r:id="rId18"/>
    <p:sldId id="266" r:id="rId19"/>
    <p:sldId id="267" r:id="rId20"/>
    <p:sldId id="268" r:id="rId21"/>
    <p:sldId id="275" r:id="rId22"/>
    <p:sldId id="276" r:id="rId23"/>
    <p:sldId id="269" r:id="rId24"/>
    <p:sldId id="270" r:id="rId25"/>
    <p:sldId id="271" r:id="rId26"/>
    <p:sldId id="272" r:id="rId27"/>
    <p:sldId id="27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01"/>
  </p:normalViewPr>
  <p:slideViewPr>
    <p:cSldViewPr snapToGrid="0">
      <p:cViewPr varScale="1">
        <p:scale>
          <a:sx n="138" d="100"/>
          <a:sy n="138" d="100"/>
        </p:scale>
        <p:origin x="176" y="4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11/16/2020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07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3a72cbdfb_3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3a72cbdfb_3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61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3a72cbdfb_3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3a72cbdfb_3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71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68682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3984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2" r:id="rId13"/>
    <p:sldLayoutId id="214748370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5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.sv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3.png"/><Relationship Id="rId17" Type="http://schemas.openxmlformats.org/officeDocument/2006/relationships/image" Target="../media/image59.svg"/><Relationship Id="rId2" Type="http://schemas.openxmlformats.org/officeDocument/2006/relationships/image" Target="../media/image48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17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Superpowers with</a:t>
            </a:r>
            <a:br>
              <a:rPr lang="en-US" dirty="0"/>
            </a:br>
            <a:r>
              <a:rPr lang="en-US" dirty="0"/>
              <a:t>Pulumi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Mikhail Shilkov</a:t>
            </a:r>
            <a:br>
              <a:rPr lang="en-US" dirty="0"/>
            </a:br>
            <a:r>
              <a:rPr lang="en-US" dirty="0"/>
              <a:t>@MikhailShilkov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15C978-38D1-824A-9C67-6EF8D6950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2908" y="4951775"/>
            <a:ext cx="337557" cy="3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Pulumi is Open Source and Free to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more at </a:t>
            </a:r>
            <a:r>
              <a:rPr lang="en-US" b="1" dirty="0">
                <a:solidFill>
                  <a:srgbClr val="FFFF00"/>
                </a:solidFill>
              </a:rPr>
              <a:t>pulumi.com/azure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7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Infrastructure as C# and F#</a:t>
            </a:r>
          </a:p>
          <a:p>
            <a:r>
              <a:rPr lang="en-US" dirty="0"/>
              <a:t>100% Coverage of Azure and Kubernetes APIs</a:t>
            </a:r>
          </a:p>
          <a:p>
            <a:r>
              <a:rPr lang="en-US" dirty="0"/>
              <a:t>Pulumi with .NET 5 and C# 9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09600B-E3F2-9941-99C7-A1B9E4778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3852863"/>
            <a:ext cx="2209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lide example showing the bottom edge marked in red.">
            <a:extLst>
              <a:ext uri="{FF2B5EF4-FFF2-40B4-BE49-F238E27FC236}">
                <a16:creationId xmlns:a16="http://schemas.microsoft.com/office/drawing/2014/main" id="{0AA03D46-2C56-3C4D-9ED9-D470679FB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7"/>
          <a:stretch/>
        </p:blipFill>
        <p:spPr>
          <a:xfrm>
            <a:off x="0" y="5971434"/>
            <a:ext cx="12192000" cy="905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C9C1D5-0AC9-024B-A5C0-2091F142F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8028" cy="69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94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Why Infrastructure as Code?</a:t>
            </a:r>
            <a:endParaRPr dirty="0"/>
          </a:p>
          <a:p>
            <a:endParaRPr dirty="0"/>
          </a:p>
        </p:txBody>
      </p:sp>
      <p:sp>
        <p:nvSpPr>
          <p:cNvPr id="292" name="Google Shape;292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Provision Cloud Resources</a:t>
            </a:r>
          </a:p>
          <a:p>
            <a:pPr indent="-465655">
              <a:spcBef>
                <a:spcPts val="1333"/>
              </a:spcBef>
              <a:buSzPts val="1900"/>
            </a:pPr>
            <a:r>
              <a:rPr lang="en-US" sz="2400" dirty="0"/>
              <a:t>Automate creating and scaling environments</a:t>
            </a:r>
          </a:p>
          <a:p>
            <a:pPr indent="-465655">
              <a:spcBef>
                <a:spcPts val="1333"/>
              </a:spcBef>
              <a:buSzPts val="1900"/>
            </a:pPr>
            <a:r>
              <a:rPr lang="en-US" sz="2400" dirty="0"/>
              <a:t>Use native Azure resources alongside Kubernetes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-US" dirty="0">
                <a:solidFill>
                  <a:schemeClr val="accent1"/>
                </a:solidFill>
              </a:rPr>
              <a:t>Modernize Your Approach to Cloud Engineering</a:t>
            </a:r>
            <a:endParaRPr dirty="0"/>
          </a:p>
          <a:p>
            <a:pPr indent="-465655">
              <a:buSzPts val="1900"/>
            </a:pPr>
            <a:r>
              <a:rPr lang="en-US" sz="2400" dirty="0"/>
              <a:t>Leverage “code” techniques for creation and versioning</a:t>
            </a:r>
          </a:p>
          <a:p>
            <a:pPr indent="-465655">
              <a:buSzPts val="1900"/>
            </a:pPr>
            <a:r>
              <a:rPr lang="en-US" sz="2400" dirty="0"/>
              <a:t>Benefit from sharing and reuse of architectures and best practices</a:t>
            </a:r>
          </a:p>
          <a:p>
            <a:pPr indent="-465655">
              <a:buSzPts val="1900"/>
            </a:pPr>
            <a:r>
              <a:rPr lang="en-US" sz="2400" dirty="0"/>
              <a:t>Apply testing and policy to your infrastructure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55E9E8-6953-EE4C-B637-DD9FA735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631" y="815672"/>
            <a:ext cx="2971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4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NextGen Preview - </a:t>
            </a:r>
            <a:r>
              <a:rPr lang="en-US" b="1" dirty="0"/>
              <a:t>100%</a:t>
            </a:r>
            <a:r>
              <a:rPr lang="en-US" dirty="0"/>
              <a:t> Azure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native approach to ARM using C# and F#</a:t>
            </a:r>
          </a:p>
          <a:p>
            <a:r>
              <a:rPr lang="en-US" dirty="0"/>
              <a:t>Supports .NET 5, C# 9, F# 5</a:t>
            </a:r>
          </a:p>
          <a:p>
            <a:r>
              <a:rPr lang="en-US" dirty="0"/>
              <a:t>Same-day support for new features</a:t>
            </a:r>
          </a:p>
          <a:p>
            <a:r>
              <a:rPr lang="en-US" dirty="0"/>
              <a:t>A tool to convert from ARM Templates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Resources as C#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</a:rPr>
              <a:t>var</a:t>
            </a:r>
            <a:r>
              <a:rPr lang="en-US" sz="1600" dirty="0"/>
              <a:t> </a:t>
            </a:r>
            <a:r>
              <a:rPr lang="en-US" sz="1600" dirty="0" err="1"/>
              <a:t>resourceGroup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70C0"/>
                </a:solidFill>
              </a:rPr>
              <a:t>ResourceGroup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A31515"/>
                </a:solidFill>
              </a:rPr>
              <a:t>"my-</a:t>
            </a:r>
            <a:r>
              <a:rPr lang="en-US" sz="1600" dirty="0" err="1">
                <a:solidFill>
                  <a:srgbClr val="A31515"/>
                </a:solidFill>
              </a:rPr>
              <a:t>rg</a:t>
            </a:r>
            <a:r>
              <a:rPr lang="en-US" sz="1600" dirty="0">
                <a:solidFill>
                  <a:srgbClr val="A31515"/>
                </a:solidFill>
              </a:rPr>
              <a:t>"</a:t>
            </a:r>
            <a:r>
              <a:rPr lang="en-US" sz="1600" dirty="0"/>
              <a:t>);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</a:rPr>
              <a:t>var</a:t>
            </a:r>
            <a:r>
              <a:rPr lang="en-US" sz="1600" dirty="0"/>
              <a:t> plan = 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70C0"/>
                </a:solidFill>
              </a:rPr>
              <a:t>AppServicePlan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A31515"/>
                </a:solidFill>
              </a:rPr>
              <a:t>"</a:t>
            </a:r>
            <a:r>
              <a:rPr lang="en-US" sz="1600" dirty="0" err="1">
                <a:solidFill>
                  <a:srgbClr val="A31515"/>
                </a:solidFill>
              </a:rPr>
              <a:t>linux</a:t>
            </a:r>
            <a:r>
              <a:rPr lang="en-US" sz="1600" dirty="0">
                <a:solidFill>
                  <a:srgbClr val="A31515"/>
                </a:solidFill>
              </a:rPr>
              <a:t>-apps"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70C0"/>
                </a:solidFill>
              </a:rPr>
              <a:t>AppServicePlanArgs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ResourceGroupName</a:t>
            </a:r>
            <a:r>
              <a:rPr lang="en-US" sz="1600" dirty="0"/>
              <a:t> = </a:t>
            </a:r>
            <a:r>
              <a:rPr lang="en-US" sz="1600" dirty="0" err="1"/>
              <a:t>resourceGroup.Name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  Kind = </a:t>
            </a:r>
            <a:r>
              <a:rPr lang="en-US" sz="1600" dirty="0">
                <a:solidFill>
                  <a:srgbClr val="A31515"/>
                </a:solidFill>
              </a:rPr>
              <a:t>"Linux"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Sku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70C0"/>
                </a:solidFill>
              </a:rPr>
              <a:t>SkuDescriptionArgs</a:t>
            </a:r>
            <a:r>
              <a:rPr lang="en-US" sz="1600" dirty="0"/>
              <a:t> { Name = </a:t>
            </a:r>
            <a:r>
              <a:rPr lang="en-US" sz="1600" dirty="0">
                <a:solidFill>
                  <a:srgbClr val="A31515"/>
                </a:solidFill>
              </a:rPr>
              <a:t>"B1"</a:t>
            </a:r>
            <a:r>
              <a:rPr lang="en-US" sz="1600" dirty="0"/>
              <a:t>, Tier = </a:t>
            </a:r>
            <a:r>
              <a:rPr lang="en-US" sz="1600" dirty="0">
                <a:solidFill>
                  <a:srgbClr val="A31515"/>
                </a:solidFill>
              </a:rPr>
              <a:t>"Basic"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});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</a:rPr>
              <a:t>var</a:t>
            </a:r>
            <a:r>
              <a:rPr lang="en-US" sz="1600" dirty="0"/>
              <a:t> </a:t>
            </a:r>
            <a:r>
              <a:rPr lang="en-US" sz="1600" dirty="0" err="1"/>
              <a:t>helloApp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70C0"/>
                </a:solidFill>
              </a:rPr>
              <a:t>WebApp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A31515"/>
                </a:solidFill>
              </a:rPr>
              <a:t>"hello-app"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70C0"/>
                </a:solidFill>
              </a:rPr>
              <a:t>WebAppArgs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ResourceGroupName</a:t>
            </a:r>
            <a:r>
              <a:rPr lang="en-US" sz="1600" dirty="0"/>
              <a:t> = </a:t>
            </a:r>
            <a:r>
              <a:rPr lang="en-US" sz="1600" dirty="0" err="1"/>
              <a:t>resourceGroup.Name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ServerFarmId</a:t>
            </a:r>
            <a:r>
              <a:rPr lang="en-US" sz="1600" dirty="0"/>
              <a:t> = </a:t>
            </a:r>
            <a:r>
              <a:rPr lang="en-US" sz="1600" dirty="0" err="1"/>
              <a:t>plan.Id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SiteConfig</a:t>
            </a:r>
            <a:r>
              <a:rPr lang="en-US" sz="1600" dirty="0"/>
              <a:t> = new </a:t>
            </a:r>
            <a:r>
              <a:rPr lang="en-US" sz="1600" dirty="0" err="1">
                <a:solidFill>
                  <a:srgbClr val="0070C0"/>
                </a:solidFill>
              </a:rPr>
              <a:t>SiteConfigArgs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LinuxFxVersion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C00000"/>
                </a:solidFill>
              </a:rPr>
              <a:t>"</a:t>
            </a:r>
            <a:r>
              <a:rPr lang="en-US" sz="1600" dirty="0" err="1">
                <a:solidFill>
                  <a:srgbClr val="C00000"/>
                </a:solidFill>
              </a:rPr>
              <a:t>DOCKER|microsoft</a:t>
            </a:r>
            <a:r>
              <a:rPr lang="en-US" sz="1600" dirty="0">
                <a:solidFill>
                  <a:srgbClr val="C00000"/>
                </a:solidFill>
              </a:rPr>
              <a:t>/azure-</a:t>
            </a:r>
            <a:r>
              <a:rPr lang="en-US" sz="1600" dirty="0" err="1">
                <a:solidFill>
                  <a:srgbClr val="C00000"/>
                </a:solidFill>
              </a:rPr>
              <a:t>appservices</a:t>
            </a:r>
            <a:r>
              <a:rPr lang="en-US" sz="1600" dirty="0">
                <a:solidFill>
                  <a:srgbClr val="C00000"/>
                </a:solidFill>
              </a:rPr>
              <a:t>-go-</a:t>
            </a:r>
            <a:r>
              <a:rPr lang="en-US" sz="1600" dirty="0" err="1">
                <a:solidFill>
                  <a:srgbClr val="C00000"/>
                </a:solidFill>
              </a:rPr>
              <a:t>quickstart</a:t>
            </a:r>
            <a:r>
              <a:rPr lang="en-US" sz="1600" dirty="0">
                <a:solidFill>
                  <a:srgbClr val="C00000"/>
                </a:solidFill>
              </a:rPr>
              <a:t>”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},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HttpsOnly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00FF"/>
                </a:solidFill>
              </a:rPr>
              <a:t>true</a:t>
            </a:r>
            <a:br>
              <a:rPr lang="en-US" sz="1600" dirty="0">
                <a:solidFill>
                  <a:srgbClr val="0000FF"/>
                </a:solidFill>
              </a:rPr>
            </a:br>
            <a:r>
              <a:rPr lang="en-US" sz="1600" dirty="0"/>
              <a:t>});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996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Kubernetes and Cloud Native</a:t>
            </a:r>
            <a:endParaRPr dirty="0"/>
          </a:p>
          <a:p>
            <a:endParaRPr dirty="0"/>
          </a:p>
        </p:txBody>
      </p:sp>
      <p:sp>
        <p:nvSpPr>
          <p:cNvPr id="41" name="Google Shape;292;p31">
            <a:extLst>
              <a:ext uri="{FF2B5EF4-FFF2-40B4-BE49-F238E27FC236}">
                <a16:creationId xmlns:a16="http://schemas.microsoft.com/office/drawing/2014/main" id="{AD2DD2D5-C3EC-F24B-B9A0-4F30520A47AD}"/>
              </a:ext>
            </a:extLst>
          </p:cNvPr>
          <p:cNvSpPr txBox="1">
            <a:spLocks/>
          </p:cNvSpPr>
          <p:nvPr/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0" indent="0">
              <a:spcBef>
                <a:spcPts val="0"/>
              </a:spcBef>
              <a:buSzPts val="2300"/>
              <a:buNone/>
            </a:pPr>
            <a:r>
              <a:rPr lang="en-US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100% of the Kubernetes object model</a:t>
            </a:r>
          </a:p>
          <a:p>
            <a:pPr marL="539750" indent="-457200">
              <a:spcBef>
                <a:spcPts val="0"/>
              </a:spcBef>
              <a:buSzPts val="2300"/>
            </a:pPr>
            <a:endParaRPr lang="en-US" sz="3200" dirty="0">
              <a:solidFill>
                <a:schemeClr val="tx2"/>
              </a:solidFill>
            </a:endParaRPr>
          </a:p>
          <a:p>
            <a:pPr marL="82550" indent="0">
              <a:spcBef>
                <a:spcPts val="0"/>
              </a:spcBef>
              <a:buSzPts val="2300"/>
              <a:buNone/>
            </a:pPr>
            <a:r>
              <a:rPr lang="en-US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or convert existing Kubernetes configurations</a:t>
            </a:r>
          </a:p>
          <a:p>
            <a:pPr marL="685800" indent="-342900">
              <a:spcBef>
                <a:spcPts val="0"/>
              </a:spcBef>
              <a:buSzPts val="1800"/>
              <a:buChar char="○"/>
            </a:pPr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Kubernetes YAML, Kustomize, Helm 2 and 3</a:t>
            </a:r>
          </a:p>
          <a:p>
            <a:pPr marL="82550" indent="0">
              <a:spcBef>
                <a:spcPts val="0"/>
              </a:spcBef>
              <a:buSzPts val="2300"/>
              <a:buNone/>
            </a:pPr>
            <a:endParaRPr lang="en-US" sz="3200" dirty="0">
              <a:solidFill>
                <a:schemeClr val="tx2"/>
              </a:solidFill>
            </a:endParaRPr>
          </a:p>
          <a:p>
            <a:pPr marL="82550" indent="0">
              <a:spcBef>
                <a:spcPts val="0"/>
              </a:spcBef>
              <a:buSzPts val="2300"/>
              <a:buNone/>
            </a:pPr>
            <a:r>
              <a:rPr lang="en-US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Interoperate between Kubernetes and Azure resources</a:t>
            </a:r>
          </a:p>
          <a:p>
            <a:pPr marL="685800" indent="-342900">
              <a:spcBef>
                <a:spcPts val="0"/>
              </a:spcBef>
              <a:buSzPts val="1800"/>
              <a:buFont typeface="Wingdings" panose="05000000000000000000" pitchFamily="2" charset="2"/>
              <a:buChar char="○"/>
            </a:pPr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Azure resources in Kubernetes applications</a:t>
            </a:r>
          </a:p>
          <a:p>
            <a:pPr marL="685800" indent="-342900">
              <a:spcBef>
                <a:spcPts val="0"/>
              </a:spcBef>
              <a:buSzPts val="1800"/>
              <a:buFont typeface="Wingdings" panose="05000000000000000000" pitchFamily="2" charset="2"/>
              <a:buChar char="○"/>
            </a:pPr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 managed services instead of running your own</a:t>
            </a:r>
          </a:p>
        </p:txBody>
      </p:sp>
      <p:pic>
        <p:nvPicPr>
          <p:cNvPr id="42" name="Google Shape;561;p42">
            <a:extLst>
              <a:ext uri="{FF2B5EF4-FFF2-40B4-BE49-F238E27FC236}">
                <a16:creationId xmlns:a16="http://schemas.microsoft.com/office/drawing/2014/main" id="{BB05677F-FBCB-3442-B606-C05A197ACA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7013" y="750135"/>
            <a:ext cx="1850025" cy="94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562;p42">
            <a:extLst>
              <a:ext uri="{FF2B5EF4-FFF2-40B4-BE49-F238E27FC236}">
                <a16:creationId xmlns:a16="http://schemas.microsoft.com/office/drawing/2014/main" id="{9DC43815-48E3-CB45-B02C-627E49E03A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5000" y="2610492"/>
            <a:ext cx="434050" cy="5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563;p42">
            <a:extLst>
              <a:ext uri="{FF2B5EF4-FFF2-40B4-BE49-F238E27FC236}">
                <a16:creationId xmlns:a16="http://schemas.microsoft.com/office/drawing/2014/main" id="{245F5F1C-9CBC-8A4D-8760-CA6C6FFB0B2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5000" y="1942402"/>
            <a:ext cx="434050" cy="4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564;p42">
            <a:extLst>
              <a:ext uri="{FF2B5EF4-FFF2-40B4-BE49-F238E27FC236}">
                <a16:creationId xmlns:a16="http://schemas.microsoft.com/office/drawing/2014/main" id="{048123EE-F003-3944-8CF9-A3D2A09DED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636" r="75972" b="23568"/>
          <a:stretch/>
        </p:blipFill>
        <p:spPr>
          <a:xfrm>
            <a:off x="10715000" y="3226994"/>
            <a:ext cx="504575" cy="62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04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Pulumi with .NET 5 and C#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.NET Core 3.1 or .NET 5</a:t>
            </a:r>
          </a:p>
          <a:p>
            <a:r>
              <a:rPr lang="en-US" dirty="0"/>
              <a:t>Any platform</a:t>
            </a:r>
          </a:p>
          <a:p>
            <a:r>
              <a:rPr lang="en-US" dirty="0"/>
              <a:t>C# 9: Top-level statements</a:t>
            </a:r>
          </a:p>
          <a:p>
            <a:r>
              <a:rPr lang="en-US" dirty="0"/>
              <a:t>C# 9: Target-typed new expressions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50DD01-195F-3C4C-AE6F-F7F84B46E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6600" y="3568700"/>
            <a:ext cx="2997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Pulumi +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Mikhail Shilkov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393</Words>
  <Application>Microsoft Office PowerPoint</Application>
  <PresentationFormat>Widescreen</PresentationFormat>
  <Paragraphs>47</Paragraphs>
  <Slides>25</Slides>
  <Notes>3</Notes>
  <HiddenSlides>15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1_Office Theme</vt:lpstr>
      <vt:lpstr>3_Office Theme</vt:lpstr>
      <vt:lpstr>2_Office Theme</vt:lpstr>
      <vt:lpstr>Azure Management Superpowers with Pulumi</vt:lpstr>
      <vt:lpstr>Agenda</vt:lpstr>
      <vt:lpstr>PowerPoint Presentation</vt:lpstr>
      <vt:lpstr>Why Infrastructure as Code? </vt:lpstr>
      <vt:lpstr>Azure NextGen Preview - 100% Azure Coverage</vt:lpstr>
      <vt:lpstr>Azure Resources as C#</vt:lpstr>
      <vt:lpstr>Kubernetes and Cloud Native </vt:lpstr>
      <vt:lpstr>Pulumi with .NET 5 and C# 9</vt:lpstr>
      <vt:lpstr>Demo: Pulumi + Azure</vt:lpstr>
      <vt:lpstr>Pulumi is Open Source and Free to Use</vt:lpstr>
      <vt:lpstr>Single column of content</vt:lpstr>
      <vt:lpstr>Two columns of content</vt:lpstr>
      <vt:lpstr>Code 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Mikhail Shilkov</cp:lastModifiedBy>
  <cp:revision>7</cp:revision>
  <dcterms:created xsi:type="dcterms:W3CDTF">2020-08-18T20:47:27Z</dcterms:created>
  <dcterms:modified xsi:type="dcterms:W3CDTF">2020-11-16T19:38:48Z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